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Work Sans Bold" charset="1" panose="00000000000000000000"/>
      <p:regular r:id="rId14"/>
    </p:embeddedFont>
    <p:embeddedFont>
      <p:font typeface="Work Sans Medium" charset="1" panose="00000000000000000000"/>
      <p:regular r:id="rId15"/>
    </p:embeddedFont>
    <p:embeddedFont>
      <p:font typeface="Work Sans" charset="1" panose="00000000000000000000"/>
      <p:regular r:id="rId16"/>
    </p:embeddedFon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16.png" Type="http://schemas.openxmlformats.org/officeDocument/2006/relationships/image"/><Relationship Id="rId16" Target="../media/image17.png" Type="http://schemas.openxmlformats.org/officeDocument/2006/relationships/image"/><Relationship Id="rId17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1.png" Type="http://schemas.openxmlformats.org/officeDocument/2006/relationships/image"/><Relationship Id="rId12" Target="../media/image27.jpe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16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1.pn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Relationship Id="rId6" Target="../media/VAGbOVk7tx4.mp4" Type="http://schemas.openxmlformats.org/officeDocument/2006/relationships/video"/><Relationship Id="rId7" Target="../media/VAGbOVk7tx4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937">
            <a:off x="799043" y="9335001"/>
            <a:ext cx="16718270" cy="0"/>
          </a:xfrm>
          <a:prstGeom prst="line">
            <a:avLst/>
          </a:prstGeom>
          <a:ln cap="rnd" w="9525">
            <a:solidFill>
              <a:srgbClr val="753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 descr="A black background with a black square  Description automatically generated with medium confidence"/>
          <p:cNvSpPr/>
          <p:nvPr/>
        </p:nvSpPr>
        <p:spPr>
          <a:xfrm flipH="false" flipV="false" rot="0">
            <a:off x="796311" y="9493077"/>
            <a:ext cx="2876210" cy="477983"/>
          </a:xfrm>
          <a:custGeom>
            <a:avLst/>
            <a:gdLst/>
            <a:ahLst/>
            <a:cxnLst/>
            <a:rect r="r" b="b" t="t" l="l"/>
            <a:pathLst>
              <a:path h="477983" w="2876210">
                <a:moveTo>
                  <a:pt x="0" y="0"/>
                </a:moveTo>
                <a:lnTo>
                  <a:pt x="2876209" y="0"/>
                </a:lnTo>
                <a:lnTo>
                  <a:pt x="2876209" y="477983"/>
                </a:lnTo>
                <a:lnTo>
                  <a:pt x="0" y="477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5884" y="0"/>
            <a:ext cx="18373884" cy="10335312"/>
          </a:xfrm>
          <a:custGeom>
            <a:avLst/>
            <a:gdLst/>
            <a:ahLst/>
            <a:cxnLst/>
            <a:rect r="r" b="b" t="t" l="l"/>
            <a:pathLst>
              <a:path h="10335312" w="18373884">
                <a:moveTo>
                  <a:pt x="0" y="0"/>
                </a:moveTo>
                <a:lnTo>
                  <a:pt x="18373884" y="0"/>
                </a:lnTo>
                <a:lnTo>
                  <a:pt x="18373884" y="10335312"/>
                </a:lnTo>
                <a:lnTo>
                  <a:pt x="0" y="10335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 descr="A black background with a black square  Description automatically generated with medium confidence"/>
          <p:cNvSpPr/>
          <p:nvPr/>
        </p:nvSpPr>
        <p:spPr>
          <a:xfrm flipH="false" flipV="false" rot="0">
            <a:off x="13970114" y="363274"/>
            <a:ext cx="3625333" cy="602476"/>
          </a:xfrm>
          <a:custGeom>
            <a:avLst/>
            <a:gdLst/>
            <a:ahLst/>
            <a:cxnLst/>
            <a:rect r="r" b="b" t="t" l="l"/>
            <a:pathLst>
              <a:path h="602476" w="3625333">
                <a:moveTo>
                  <a:pt x="0" y="0"/>
                </a:moveTo>
                <a:lnTo>
                  <a:pt x="3625333" y="0"/>
                </a:lnTo>
                <a:lnTo>
                  <a:pt x="3625333" y="602477"/>
                </a:lnTo>
                <a:lnTo>
                  <a:pt x="0" y="60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1252" y="1383609"/>
            <a:ext cx="4243355" cy="4305545"/>
          </a:xfrm>
          <a:custGeom>
            <a:avLst/>
            <a:gdLst/>
            <a:ahLst/>
            <a:cxnLst/>
            <a:rect r="r" b="b" t="t" l="l"/>
            <a:pathLst>
              <a:path h="4305545" w="4243355">
                <a:moveTo>
                  <a:pt x="0" y="0"/>
                </a:moveTo>
                <a:lnTo>
                  <a:pt x="4243355" y="0"/>
                </a:lnTo>
                <a:lnTo>
                  <a:pt x="4243355" y="4305545"/>
                </a:lnTo>
                <a:lnTo>
                  <a:pt x="0" y="4305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77" t="-1287" r="0" b="-128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9883" y="1374084"/>
            <a:ext cx="6276312" cy="4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Category For Idea Submission: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9883" y="2983406"/>
            <a:ext cx="3302028" cy="47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Project title: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9883" y="4279631"/>
            <a:ext cx="9157416" cy="4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Team Name:      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9883" y="6461242"/>
            <a:ext cx="1311029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Team Member names along with Project Guide/mentor: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9883" y="3527928"/>
            <a:ext cx="12837795" cy="43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2700" b="true">
                <a:solidFill>
                  <a:srgbClr val="231F2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Pothole Detection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9883" y="1910357"/>
            <a:ext cx="8136333" cy="93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0"/>
              </a:lnSpc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Autonomous vehicles for different road and traffic conditions (e.g. city, highway, off-road)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9883" y="5048975"/>
            <a:ext cx="12837795" cy="43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2700" b="true">
                <a:solidFill>
                  <a:srgbClr val="231F2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Sapphire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9883" y="7137517"/>
            <a:ext cx="3220284" cy="48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1"/>
              </a:lnSpc>
            </a:pPr>
            <a:r>
              <a:rPr lang="en-US" sz="2799" b="true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Project Members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9883" y="7875295"/>
            <a:ext cx="4068167" cy="113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6"/>
              </a:lnSpc>
            </a:pPr>
            <a:r>
              <a:rPr lang="en-US" sz="2488" b="true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YOGESH T N     - Leader</a:t>
            </a:r>
          </a:p>
          <a:p>
            <a:pPr algn="l">
              <a:lnSpc>
                <a:spcPts val="2986"/>
              </a:lnSpc>
            </a:pPr>
            <a:r>
              <a:rPr lang="en-US" sz="2488" b="true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SUGUNA S        - Member</a:t>
            </a:r>
          </a:p>
          <a:p>
            <a:pPr algn="l">
              <a:lnSpc>
                <a:spcPts val="2986"/>
              </a:lnSpc>
              <a:spcBef>
                <a:spcPct val="0"/>
              </a:spcBef>
            </a:pPr>
            <a:r>
              <a:rPr lang="en-US" b="true" sz="2488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THARUNIGA M - Member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08591" y="7137517"/>
            <a:ext cx="127111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Mentor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08591" y="7741945"/>
            <a:ext cx="7345680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Mr. R.P.KARTHIK</a:t>
            </a:r>
          </a:p>
          <a:p>
            <a:pPr algn="l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Assistant professor,</a:t>
            </a:r>
          </a:p>
          <a:p>
            <a:pPr algn="l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Electronic and communication engineering,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Kongu engineering college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845874" y="9426402"/>
            <a:ext cx="2275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937">
            <a:off x="799043" y="9335001"/>
            <a:ext cx="16718270" cy="0"/>
          </a:xfrm>
          <a:prstGeom prst="line">
            <a:avLst/>
          </a:prstGeom>
          <a:ln cap="rnd" w="9525">
            <a:solidFill>
              <a:srgbClr val="753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 descr="A black background with a black square  Description automatically generated with medium confidence"/>
          <p:cNvSpPr/>
          <p:nvPr/>
        </p:nvSpPr>
        <p:spPr>
          <a:xfrm flipH="false" flipV="false" rot="0">
            <a:off x="796311" y="9493077"/>
            <a:ext cx="2876210" cy="477983"/>
          </a:xfrm>
          <a:custGeom>
            <a:avLst/>
            <a:gdLst/>
            <a:ahLst/>
            <a:cxnLst/>
            <a:rect r="r" b="b" t="t" l="l"/>
            <a:pathLst>
              <a:path h="477983" w="2876210">
                <a:moveTo>
                  <a:pt x="0" y="0"/>
                </a:moveTo>
                <a:lnTo>
                  <a:pt x="2876209" y="0"/>
                </a:lnTo>
                <a:lnTo>
                  <a:pt x="2876209" y="477983"/>
                </a:lnTo>
                <a:lnTo>
                  <a:pt x="0" y="477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00762" y="4180133"/>
            <a:ext cx="2516417" cy="1590090"/>
          </a:xfrm>
          <a:custGeom>
            <a:avLst/>
            <a:gdLst/>
            <a:ahLst/>
            <a:cxnLst/>
            <a:rect r="r" b="b" t="t" l="l"/>
            <a:pathLst>
              <a:path h="1590090" w="2516417">
                <a:moveTo>
                  <a:pt x="0" y="0"/>
                </a:moveTo>
                <a:lnTo>
                  <a:pt x="2516416" y="0"/>
                </a:lnTo>
                <a:lnTo>
                  <a:pt x="2516416" y="1590089"/>
                </a:lnTo>
                <a:lnTo>
                  <a:pt x="0" y="1590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647" t="-23534" r="-22119" b="-2678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36639" y="5125789"/>
            <a:ext cx="1530594" cy="1045838"/>
          </a:xfrm>
          <a:custGeom>
            <a:avLst/>
            <a:gdLst/>
            <a:ahLst/>
            <a:cxnLst/>
            <a:rect r="r" b="b" t="t" l="l"/>
            <a:pathLst>
              <a:path h="1045838" w="1530594">
                <a:moveTo>
                  <a:pt x="0" y="0"/>
                </a:moveTo>
                <a:lnTo>
                  <a:pt x="1530593" y="0"/>
                </a:lnTo>
                <a:lnTo>
                  <a:pt x="1530593" y="1045837"/>
                </a:lnTo>
                <a:lnTo>
                  <a:pt x="0" y="1045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175" r="0" b="-2317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4809" y="3952023"/>
            <a:ext cx="2053225" cy="1149806"/>
          </a:xfrm>
          <a:custGeom>
            <a:avLst/>
            <a:gdLst/>
            <a:ahLst/>
            <a:cxnLst/>
            <a:rect r="r" b="b" t="t" l="l"/>
            <a:pathLst>
              <a:path h="1149806" w="2053225">
                <a:moveTo>
                  <a:pt x="0" y="0"/>
                </a:moveTo>
                <a:lnTo>
                  <a:pt x="2053224" y="0"/>
                </a:lnTo>
                <a:lnTo>
                  <a:pt x="2053224" y="1149806"/>
                </a:lnTo>
                <a:lnTo>
                  <a:pt x="0" y="114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50928" y="1498617"/>
            <a:ext cx="1802196" cy="1372672"/>
          </a:xfrm>
          <a:custGeom>
            <a:avLst/>
            <a:gdLst/>
            <a:ahLst/>
            <a:cxnLst/>
            <a:rect r="r" b="b" t="t" l="l"/>
            <a:pathLst>
              <a:path h="1372672" w="1802196">
                <a:moveTo>
                  <a:pt x="0" y="0"/>
                </a:moveTo>
                <a:lnTo>
                  <a:pt x="1802196" y="0"/>
                </a:lnTo>
                <a:lnTo>
                  <a:pt x="1802196" y="1372672"/>
                </a:lnTo>
                <a:lnTo>
                  <a:pt x="0" y="1372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82638" y="6214826"/>
            <a:ext cx="1370486" cy="1364395"/>
          </a:xfrm>
          <a:custGeom>
            <a:avLst/>
            <a:gdLst/>
            <a:ahLst/>
            <a:cxnLst/>
            <a:rect r="r" b="b" t="t" l="l"/>
            <a:pathLst>
              <a:path h="1364395" w="1370486">
                <a:moveTo>
                  <a:pt x="0" y="0"/>
                </a:moveTo>
                <a:lnTo>
                  <a:pt x="1370486" y="0"/>
                </a:lnTo>
                <a:lnTo>
                  <a:pt x="1370486" y="1364394"/>
                </a:lnTo>
                <a:lnTo>
                  <a:pt x="0" y="1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3101054" y="5634123"/>
            <a:ext cx="1733746" cy="1089636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334269" y="4150060"/>
            <a:ext cx="2222222" cy="1650236"/>
          </a:xfrm>
          <a:custGeom>
            <a:avLst/>
            <a:gdLst/>
            <a:ahLst/>
            <a:cxnLst/>
            <a:rect r="r" b="b" t="t" l="l"/>
            <a:pathLst>
              <a:path h="1650236" w="2222222">
                <a:moveTo>
                  <a:pt x="0" y="0"/>
                </a:moveTo>
                <a:lnTo>
                  <a:pt x="2222223" y="0"/>
                </a:lnTo>
                <a:lnTo>
                  <a:pt x="2222223" y="1650236"/>
                </a:lnTo>
                <a:lnTo>
                  <a:pt x="0" y="1650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313" r="0" b="-5247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5187911" y="4125665"/>
            <a:ext cx="1146359" cy="849513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975526" y="6914576"/>
            <a:ext cx="1025215" cy="840677"/>
          </a:xfrm>
          <a:custGeom>
            <a:avLst/>
            <a:gdLst/>
            <a:ahLst/>
            <a:cxnLst/>
            <a:rect r="r" b="b" t="t" l="l"/>
            <a:pathLst>
              <a:path h="840677" w="1025215">
                <a:moveTo>
                  <a:pt x="0" y="0"/>
                </a:moveTo>
                <a:lnTo>
                  <a:pt x="1025215" y="0"/>
                </a:lnTo>
                <a:lnTo>
                  <a:pt x="1025215" y="840677"/>
                </a:lnTo>
                <a:lnTo>
                  <a:pt x="0" y="8406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97743" y="3563884"/>
            <a:ext cx="1608385" cy="1123562"/>
          </a:xfrm>
          <a:custGeom>
            <a:avLst/>
            <a:gdLst/>
            <a:ahLst/>
            <a:cxnLst/>
            <a:rect r="r" b="b" t="t" l="l"/>
            <a:pathLst>
              <a:path h="1123562" w="1608385">
                <a:moveTo>
                  <a:pt x="0" y="0"/>
                </a:moveTo>
                <a:lnTo>
                  <a:pt x="1608385" y="0"/>
                </a:lnTo>
                <a:lnTo>
                  <a:pt x="1608385" y="1123562"/>
                </a:lnTo>
                <a:lnTo>
                  <a:pt x="0" y="1123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7005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5124295" y="4975178"/>
            <a:ext cx="1209974" cy="485594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783089" y="6466901"/>
            <a:ext cx="1241356" cy="1241356"/>
          </a:xfrm>
          <a:custGeom>
            <a:avLst/>
            <a:gdLst/>
            <a:ahLst/>
            <a:cxnLst/>
            <a:rect r="r" b="b" t="t" l="l"/>
            <a:pathLst>
              <a:path h="1241356" w="1241356">
                <a:moveTo>
                  <a:pt x="0" y="0"/>
                </a:moveTo>
                <a:lnTo>
                  <a:pt x="1241356" y="0"/>
                </a:lnTo>
                <a:lnTo>
                  <a:pt x="1241356" y="1241356"/>
                </a:lnTo>
                <a:lnTo>
                  <a:pt x="0" y="12413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V="true">
            <a:off x="13317178" y="4929630"/>
            <a:ext cx="1693768" cy="45548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13087407" y="2862982"/>
            <a:ext cx="1747394" cy="1044525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7445380" y="5800296"/>
            <a:ext cx="0" cy="602073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7965085" y="6909415"/>
            <a:ext cx="923659" cy="12657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8556492" y="4975178"/>
            <a:ext cx="2244270" cy="0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6925676" y="6402368"/>
            <a:ext cx="1039409" cy="1039409"/>
          </a:xfrm>
          <a:custGeom>
            <a:avLst/>
            <a:gdLst/>
            <a:ahLst/>
            <a:cxnLst/>
            <a:rect r="r" b="b" t="t" l="l"/>
            <a:pathLst>
              <a:path h="1039409" w="1039409">
                <a:moveTo>
                  <a:pt x="0" y="0"/>
                </a:moveTo>
                <a:lnTo>
                  <a:pt x="1039409" y="0"/>
                </a:lnTo>
                <a:lnTo>
                  <a:pt x="1039409" y="1039409"/>
                </a:lnTo>
                <a:lnTo>
                  <a:pt x="0" y="1039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29546" y="33708"/>
            <a:ext cx="933530" cy="1235921"/>
          </a:xfrm>
          <a:custGeom>
            <a:avLst/>
            <a:gdLst/>
            <a:ahLst/>
            <a:cxnLst/>
            <a:rect r="r" b="b" t="t" l="l"/>
            <a:pathLst>
              <a:path h="1235921" w="933530">
                <a:moveTo>
                  <a:pt x="0" y="0"/>
                </a:moveTo>
                <a:lnTo>
                  <a:pt x="933530" y="0"/>
                </a:lnTo>
                <a:lnTo>
                  <a:pt x="933530" y="1235920"/>
                </a:lnTo>
                <a:lnTo>
                  <a:pt x="0" y="12359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32392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76775" y="1372358"/>
            <a:ext cx="1740933" cy="6821598"/>
          </a:xfrm>
          <a:custGeom>
            <a:avLst/>
            <a:gdLst/>
            <a:ahLst/>
            <a:cxnLst/>
            <a:rect r="r" b="b" t="t" l="l"/>
            <a:pathLst>
              <a:path h="6821598" w="1740933">
                <a:moveTo>
                  <a:pt x="0" y="0"/>
                </a:moveTo>
                <a:lnTo>
                  <a:pt x="1740933" y="0"/>
                </a:lnTo>
                <a:lnTo>
                  <a:pt x="1740933" y="6821598"/>
                </a:lnTo>
                <a:lnTo>
                  <a:pt x="0" y="68215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45917" t="0" r="-145917" b="0"/>
            </a:stretch>
          </a:blipFill>
        </p:spPr>
      </p:sp>
      <p:sp>
        <p:nvSpPr>
          <p:cNvPr name="AutoShape 24" id="24"/>
          <p:cNvSpPr/>
          <p:nvPr/>
        </p:nvSpPr>
        <p:spPr>
          <a:xfrm flipV="true">
            <a:off x="6494274" y="2948631"/>
            <a:ext cx="0" cy="1218416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2117708" y="4783157"/>
            <a:ext cx="880035" cy="0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87668" y="6781800"/>
            <a:ext cx="111442" cy="108585"/>
            <a:chOff x="0" y="0"/>
            <a:chExt cx="148590" cy="1447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572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7780"/>
                  </a:moveTo>
                  <a:cubicBezTo>
                    <a:pt x="29210" y="52070"/>
                    <a:pt x="8890" y="45720"/>
                    <a:pt x="5080" y="39370"/>
                  </a:cubicBezTo>
                  <a:cubicBezTo>
                    <a:pt x="0" y="31750"/>
                    <a:pt x="3810" y="11430"/>
                    <a:pt x="1143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493520" y="2055495"/>
            <a:ext cx="658178" cy="1349692"/>
            <a:chOff x="0" y="0"/>
            <a:chExt cx="877570" cy="17995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30480" y="48260"/>
              <a:ext cx="797560" cy="1700530"/>
            </a:xfrm>
            <a:custGeom>
              <a:avLst/>
              <a:gdLst/>
              <a:ahLst/>
              <a:cxnLst/>
              <a:rect r="r" b="b" t="t" l="l"/>
              <a:pathLst>
                <a:path h="1700530" w="797560">
                  <a:moveTo>
                    <a:pt x="778510" y="52070"/>
                  </a:moveTo>
                  <a:cubicBezTo>
                    <a:pt x="619760" y="100330"/>
                    <a:pt x="588010" y="93980"/>
                    <a:pt x="551180" y="100330"/>
                  </a:cubicBezTo>
                  <a:cubicBezTo>
                    <a:pt x="505460" y="107950"/>
                    <a:pt x="447040" y="135890"/>
                    <a:pt x="405130" y="143510"/>
                  </a:cubicBezTo>
                  <a:cubicBezTo>
                    <a:pt x="377190" y="148590"/>
                    <a:pt x="356870" y="138430"/>
                    <a:pt x="330200" y="148590"/>
                  </a:cubicBezTo>
                  <a:cubicBezTo>
                    <a:pt x="290830" y="163830"/>
                    <a:pt x="234950" y="215900"/>
                    <a:pt x="201930" y="245110"/>
                  </a:cubicBezTo>
                  <a:cubicBezTo>
                    <a:pt x="177800" y="266700"/>
                    <a:pt x="152400" y="287020"/>
                    <a:pt x="144780" y="307340"/>
                  </a:cubicBezTo>
                  <a:cubicBezTo>
                    <a:pt x="138430" y="322580"/>
                    <a:pt x="147320" y="335280"/>
                    <a:pt x="143510" y="351790"/>
                  </a:cubicBezTo>
                  <a:cubicBezTo>
                    <a:pt x="138430" y="377190"/>
                    <a:pt x="115570" y="403860"/>
                    <a:pt x="105410" y="444500"/>
                  </a:cubicBezTo>
                  <a:cubicBezTo>
                    <a:pt x="86360" y="514350"/>
                    <a:pt x="76200" y="643890"/>
                    <a:pt x="71120" y="736600"/>
                  </a:cubicBezTo>
                  <a:cubicBezTo>
                    <a:pt x="66040" y="820420"/>
                    <a:pt x="63500" y="923290"/>
                    <a:pt x="69850" y="977900"/>
                  </a:cubicBezTo>
                  <a:cubicBezTo>
                    <a:pt x="73660" y="1005840"/>
                    <a:pt x="76200" y="1026160"/>
                    <a:pt x="86360" y="1040130"/>
                  </a:cubicBezTo>
                  <a:cubicBezTo>
                    <a:pt x="93980" y="1051560"/>
                    <a:pt x="104140" y="1047750"/>
                    <a:pt x="119380" y="1061720"/>
                  </a:cubicBezTo>
                  <a:cubicBezTo>
                    <a:pt x="181610" y="1113790"/>
                    <a:pt x="429260" y="1470660"/>
                    <a:pt x="518160" y="1525270"/>
                  </a:cubicBezTo>
                  <a:cubicBezTo>
                    <a:pt x="551180" y="1545590"/>
                    <a:pt x="576580" y="1534160"/>
                    <a:pt x="598170" y="1544320"/>
                  </a:cubicBezTo>
                  <a:cubicBezTo>
                    <a:pt x="614680" y="1553210"/>
                    <a:pt x="627380" y="1562100"/>
                    <a:pt x="640080" y="1576070"/>
                  </a:cubicBezTo>
                  <a:cubicBezTo>
                    <a:pt x="657860" y="1593850"/>
                    <a:pt x="669290" y="1634490"/>
                    <a:pt x="689610" y="1647190"/>
                  </a:cubicBezTo>
                  <a:cubicBezTo>
                    <a:pt x="704850" y="1657350"/>
                    <a:pt x="732790" y="1648460"/>
                    <a:pt x="741680" y="1656080"/>
                  </a:cubicBezTo>
                  <a:cubicBezTo>
                    <a:pt x="748030" y="1662430"/>
                    <a:pt x="749300" y="1672590"/>
                    <a:pt x="748030" y="1678940"/>
                  </a:cubicBezTo>
                  <a:cubicBezTo>
                    <a:pt x="746760" y="1686560"/>
                    <a:pt x="739140" y="1695450"/>
                    <a:pt x="732790" y="1697990"/>
                  </a:cubicBezTo>
                  <a:cubicBezTo>
                    <a:pt x="725170" y="1700530"/>
                    <a:pt x="708660" y="1695450"/>
                    <a:pt x="703580" y="1689100"/>
                  </a:cubicBezTo>
                  <a:cubicBezTo>
                    <a:pt x="698500" y="1684020"/>
                    <a:pt x="697230" y="1672590"/>
                    <a:pt x="698500" y="1666240"/>
                  </a:cubicBezTo>
                  <a:cubicBezTo>
                    <a:pt x="701040" y="1659890"/>
                    <a:pt x="708660" y="1651000"/>
                    <a:pt x="716280" y="1649730"/>
                  </a:cubicBezTo>
                  <a:cubicBezTo>
                    <a:pt x="723900" y="1648460"/>
                    <a:pt x="740410" y="1654810"/>
                    <a:pt x="745490" y="1661160"/>
                  </a:cubicBezTo>
                  <a:cubicBezTo>
                    <a:pt x="749300" y="1666240"/>
                    <a:pt x="749300" y="1677670"/>
                    <a:pt x="746760" y="1684020"/>
                  </a:cubicBezTo>
                  <a:cubicBezTo>
                    <a:pt x="742950" y="1690370"/>
                    <a:pt x="736600" y="1697990"/>
                    <a:pt x="727710" y="1699260"/>
                  </a:cubicBezTo>
                  <a:cubicBezTo>
                    <a:pt x="709930" y="1700530"/>
                    <a:pt x="669290" y="1680210"/>
                    <a:pt x="647700" y="1662430"/>
                  </a:cubicBezTo>
                  <a:cubicBezTo>
                    <a:pt x="626110" y="1644650"/>
                    <a:pt x="621030" y="1609090"/>
                    <a:pt x="598170" y="1593850"/>
                  </a:cubicBezTo>
                  <a:cubicBezTo>
                    <a:pt x="574040" y="1577340"/>
                    <a:pt x="532130" y="1583690"/>
                    <a:pt x="506730" y="1570990"/>
                  </a:cubicBezTo>
                  <a:cubicBezTo>
                    <a:pt x="483870" y="1559560"/>
                    <a:pt x="463550" y="1543050"/>
                    <a:pt x="448310" y="1527810"/>
                  </a:cubicBezTo>
                  <a:cubicBezTo>
                    <a:pt x="435610" y="1512570"/>
                    <a:pt x="434340" y="1497330"/>
                    <a:pt x="421640" y="1480820"/>
                  </a:cubicBezTo>
                  <a:cubicBezTo>
                    <a:pt x="402590" y="1456690"/>
                    <a:pt x="347980" y="1423670"/>
                    <a:pt x="336550" y="1402080"/>
                  </a:cubicBezTo>
                  <a:cubicBezTo>
                    <a:pt x="331470" y="1391920"/>
                    <a:pt x="339090" y="1386840"/>
                    <a:pt x="334010" y="1372870"/>
                  </a:cubicBezTo>
                  <a:cubicBezTo>
                    <a:pt x="312420" y="1328420"/>
                    <a:pt x="144780" y="1183640"/>
                    <a:pt x="90170" y="1113790"/>
                  </a:cubicBezTo>
                  <a:cubicBezTo>
                    <a:pt x="57150" y="1070610"/>
                    <a:pt x="34290" y="1051560"/>
                    <a:pt x="20320" y="1003300"/>
                  </a:cubicBezTo>
                  <a:cubicBezTo>
                    <a:pt x="0" y="935990"/>
                    <a:pt x="15240" y="824230"/>
                    <a:pt x="20320" y="734060"/>
                  </a:cubicBezTo>
                  <a:cubicBezTo>
                    <a:pt x="25400" y="642620"/>
                    <a:pt x="33020" y="538480"/>
                    <a:pt x="49530" y="459740"/>
                  </a:cubicBezTo>
                  <a:cubicBezTo>
                    <a:pt x="62230" y="396240"/>
                    <a:pt x="72390" y="344170"/>
                    <a:pt x="99060" y="294640"/>
                  </a:cubicBezTo>
                  <a:cubicBezTo>
                    <a:pt x="127000" y="245110"/>
                    <a:pt x="179070" y="196850"/>
                    <a:pt x="217170" y="162560"/>
                  </a:cubicBezTo>
                  <a:cubicBezTo>
                    <a:pt x="245110" y="135890"/>
                    <a:pt x="267970" y="111760"/>
                    <a:pt x="298450" y="101600"/>
                  </a:cubicBezTo>
                  <a:cubicBezTo>
                    <a:pt x="328930" y="90170"/>
                    <a:pt x="378460" y="105410"/>
                    <a:pt x="398780" y="96520"/>
                  </a:cubicBezTo>
                  <a:cubicBezTo>
                    <a:pt x="408940" y="91440"/>
                    <a:pt x="406400" y="82550"/>
                    <a:pt x="419100" y="77470"/>
                  </a:cubicBezTo>
                  <a:cubicBezTo>
                    <a:pt x="453390" y="60960"/>
                    <a:pt x="579120" y="59690"/>
                    <a:pt x="641350" y="44450"/>
                  </a:cubicBezTo>
                  <a:cubicBezTo>
                    <a:pt x="689610" y="33020"/>
                    <a:pt x="739140" y="0"/>
                    <a:pt x="765810" y="2540"/>
                  </a:cubicBezTo>
                  <a:cubicBezTo>
                    <a:pt x="779780" y="3810"/>
                    <a:pt x="792480" y="10160"/>
                    <a:pt x="795020" y="17780"/>
                  </a:cubicBezTo>
                  <a:cubicBezTo>
                    <a:pt x="797560" y="26670"/>
                    <a:pt x="778510" y="52070"/>
                    <a:pt x="778510" y="520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348615" y="5615940"/>
            <a:ext cx="641032" cy="1241108"/>
            <a:chOff x="0" y="0"/>
            <a:chExt cx="854710" cy="16548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9530" y="49530"/>
              <a:ext cx="762000" cy="1560830"/>
            </a:xfrm>
            <a:custGeom>
              <a:avLst/>
              <a:gdLst/>
              <a:ahLst/>
              <a:cxnLst/>
              <a:rect r="r" b="b" t="t" l="l"/>
              <a:pathLst>
                <a:path h="1560830" w="762000">
                  <a:moveTo>
                    <a:pt x="20320" y="1503680"/>
                  </a:moveTo>
                  <a:cubicBezTo>
                    <a:pt x="280670" y="1416050"/>
                    <a:pt x="300990" y="1377950"/>
                    <a:pt x="330200" y="1356360"/>
                  </a:cubicBezTo>
                  <a:cubicBezTo>
                    <a:pt x="355600" y="1339850"/>
                    <a:pt x="388620" y="1333500"/>
                    <a:pt x="405130" y="1319530"/>
                  </a:cubicBezTo>
                  <a:cubicBezTo>
                    <a:pt x="417830" y="1309370"/>
                    <a:pt x="416560" y="1296670"/>
                    <a:pt x="430530" y="1283970"/>
                  </a:cubicBezTo>
                  <a:cubicBezTo>
                    <a:pt x="454660" y="1261110"/>
                    <a:pt x="525780" y="1229360"/>
                    <a:pt x="551180" y="1202690"/>
                  </a:cubicBezTo>
                  <a:cubicBezTo>
                    <a:pt x="566420" y="1186180"/>
                    <a:pt x="566420" y="1167130"/>
                    <a:pt x="580390" y="1154430"/>
                  </a:cubicBezTo>
                  <a:cubicBezTo>
                    <a:pt x="593090" y="1140460"/>
                    <a:pt x="615950" y="1143000"/>
                    <a:pt x="629920" y="1125220"/>
                  </a:cubicBezTo>
                  <a:cubicBezTo>
                    <a:pt x="652780" y="1096010"/>
                    <a:pt x="665480" y="1022350"/>
                    <a:pt x="674370" y="963930"/>
                  </a:cubicBezTo>
                  <a:cubicBezTo>
                    <a:pt x="684530" y="897890"/>
                    <a:pt x="670560" y="788670"/>
                    <a:pt x="679450" y="746760"/>
                  </a:cubicBezTo>
                  <a:cubicBezTo>
                    <a:pt x="683260" y="728980"/>
                    <a:pt x="692150" y="726440"/>
                    <a:pt x="695960" y="711200"/>
                  </a:cubicBezTo>
                  <a:cubicBezTo>
                    <a:pt x="702310" y="688340"/>
                    <a:pt x="702310" y="657860"/>
                    <a:pt x="703580" y="624840"/>
                  </a:cubicBezTo>
                  <a:cubicBezTo>
                    <a:pt x="704850" y="582930"/>
                    <a:pt x="716280" y="521970"/>
                    <a:pt x="703580" y="481330"/>
                  </a:cubicBezTo>
                  <a:cubicBezTo>
                    <a:pt x="693420" y="445770"/>
                    <a:pt x="661670" y="403860"/>
                    <a:pt x="641350" y="392430"/>
                  </a:cubicBezTo>
                  <a:cubicBezTo>
                    <a:pt x="632460" y="386080"/>
                    <a:pt x="622300" y="393700"/>
                    <a:pt x="613410" y="388620"/>
                  </a:cubicBezTo>
                  <a:cubicBezTo>
                    <a:pt x="598170" y="381000"/>
                    <a:pt x="574040" y="354330"/>
                    <a:pt x="566420" y="339090"/>
                  </a:cubicBezTo>
                  <a:cubicBezTo>
                    <a:pt x="561340" y="330200"/>
                    <a:pt x="565150" y="322580"/>
                    <a:pt x="561340" y="312420"/>
                  </a:cubicBezTo>
                  <a:cubicBezTo>
                    <a:pt x="552450" y="295910"/>
                    <a:pt x="527050" y="270510"/>
                    <a:pt x="510540" y="254000"/>
                  </a:cubicBezTo>
                  <a:cubicBezTo>
                    <a:pt x="497840" y="242570"/>
                    <a:pt x="490220" y="233680"/>
                    <a:pt x="474980" y="223520"/>
                  </a:cubicBezTo>
                  <a:cubicBezTo>
                    <a:pt x="449580" y="208280"/>
                    <a:pt x="405130" y="200660"/>
                    <a:pt x="369570" y="180340"/>
                  </a:cubicBezTo>
                  <a:cubicBezTo>
                    <a:pt x="325120" y="154940"/>
                    <a:pt x="283210" y="96520"/>
                    <a:pt x="234950" y="80010"/>
                  </a:cubicBezTo>
                  <a:cubicBezTo>
                    <a:pt x="190500" y="64770"/>
                    <a:pt x="129540" y="86360"/>
                    <a:pt x="92710" y="76200"/>
                  </a:cubicBezTo>
                  <a:cubicBezTo>
                    <a:pt x="67310" y="68580"/>
                    <a:pt x="39370" y="54610"/>
                    <a:pt x="30480" y="40640"/>
                  </a:cubicBezTo>
                  <a:cubicBezTo>
                    <a:pt x="25400" y="34290"/>
                    <a:pt x="24130" y="24130"/>
                    <a:pt x="26670" y="17780"/>
                  </a:cubicBezTo>
                  <a:cubicBezTo>
                    <a:pt x="29210" y="11430"/>
                    <a:pt x="38100" y="3810"/>
                    <a:pt x="44450" y="1270"/>
                  </a:cubicBezTo>
                  <a:cubicBezTo>
                    <a:pt x="50800" y="0"/>
                    <a:pt x="62230" y="2540"/>
                    <a:pt x="67310" y="6350"/>
                  </a:cubicBezTo>
                  <a:cubicBezTo>
                    <a:pt x="72390" y="11430"/>
                    <a:pt x="76200" y="22860"/>
                    <a:pt x="76200" y="29210"/>
                  </a:cubicBezTo>
                  <a:cubicBezTo>
                    <a:pt x="74930" y="35560"/>
                    <a:pt x="68580" y="45720"/>
                    <a:pt x="62230" y="48260"/>
                  </a:cubicBezTo>
                  <a:cubicBezTo>
                    <a:pt x="55880" y="52070"/>
                    <a:pt x="44450" y="52070"/>
                    <a:pt x="38100" y="48260"/>
                  </a:cubicBezTo>
                  <a:cubicBezTo>
                    <a:pt x="31750" y="44450"/>
                    <a:pt x="24130" y="27940"/>
                    <a:pt x="25400" y="20320"/>
                  </a:cubicBezTo>
                  <a:cubicBezTo>
                    <a:pt x="27940" y="12700"/>
                    <a:pt x="40640" y="1270"/>
                    <a:pt x="49530" y="1270"/>
                  </a:cubicBezTo>
                  <a:cubicBezTo>
                    <a:pt x="62230" y="0"/>
                    <a:pt x="73660" y="19050"/>
                    <a:pt x="92710" y="25400"/>
                  </a:cubicBezTo>
                  <a:cubicBezTo>
                    <a:pt x="124460" y="34290"/>
                    <a:pt x="187960" y="21590"/>
                    <a:pt x="226060" y="31750"/>
                  </a:cubicBezTo>
                  <a:cubicBezTo>
                    <a:pt x="255270" y="39370"/>
                    <a:pt x="278130" y="54610"/>
                    <a:pt x="302260" y="71120"/>
                  </a:cubicBezTo>
                  <a:cubicBezTo>
                    <a:pt x="326390" y="87630"/>
                    <a:pt x="345440" y="116840"/>
                    <a:pt x="369570" y="130810"/>
                  </a:cubicBezTo>
                  <a:cubicBezTo>
                    <a:pt x="391160" y="142240"/>
                    <a:pt x="411480" y="140970"/>
                    <a:pt x="435610" y="152400"/>
                  </a:cubicBezTo>
                  <a:cubicBezTo>
                    <a:pt x="468630" y="167640"/>
                    <a:pt x="514350" y="194310"/>
                    <a:pt x="544830" y="217170"/>
                  </a:cubicBezTo>
                  <a:cubicBezTo>
                    <a:pt x="568960" y="236220"/>
                    <a:pt x="595630" y="255270"/>
                    <a:pt x="605790" y="275590"/>
                  </a:cubicBezTo>
                  <a:cubicBezTo>
                    <a:pt x="613410" y="292100"/>
                    <a:pt x="601980" y="313690"/>
                    <a:pt x="609600" y="326390"/>
                  </a:cubicBezTo>
                  <a:cubicBezTo>
                    <a:pt x="618490" y="337820"/>
                    <a:pt x="638810" y="335280"/>
                    <a:pt x="655320" y="347980"/>
                  </a:cubicBezTo>
                  <a:cubicBezTo>
                    <a:pt x="680720" y="367030"/>
                    <a:pt x="721360" y="417830"/>
                    <a:pt x="736600" y="443230"/>
                  </a:cubicBezTo>
                  <a:cubicBezTo>
                    <a:pt x="745490" y="457200"/>
                    <a:pt x="750570" y="461010"/>
                    <a:pt x="754380" y="478790"/>
                  </a:cubicBezTo>
                  <a:cubicBezTo>
                    <a:pt x="762000" y="513080"/>
                    <a:pt x="758190" y="598170"/>
                    <a:pt x="753110" y="650240"/>
                  </a:cubicBezTo>
                  <a:cubicBezTo>
                    <a:pt x="749300" y="695960"/>
                    <a:pt x="735330" y="728980"/>
                    <a:pt x="730250" y="774700"/>
                  </a:cubicBezTo>
                  <a:cubicBezTo>
                    <a:pt x="723900" y="833120"/>
                    <a:pt x="735330" y="913130"/>
                    <a:pt x="723900" y="975360"/>
                  </a:cubicBezTo>
                  <a:cubicBezTo>
                    <a:pt x="715010" y="1033780"/>
                    <a:pt x="708660" y="1084580"/>
                    <a:pt x="674370" y="1139190"/>
                  </a:cubicBezTo>
                  <a:cubicBezTo>
                    <a:pt x="626110" y="1214120"/>
                    <a:pt x="505460" y="1301750"/>
                    <a:pt x="426720" y="1363980"/>
                  </a:cubicBezTo>
                  <a:cubicBezTo>
                    <a:pt x="361950" y="1414780"/>
                    <a:pt x="306070" y="1456690"/>
                    <a:pt x="238760" y="1488440"/>
                  </a:cubicBezTo>
                  <a:cubicBezTo>
                    <a:pt x="172720" y="1520190"/>
                    <a:pt x="62230" y="1560830"/>
                    <a:pt x="26670" y="1553210"/>
                  </a:cubicBezTo>
                  <a:cubicBezTo>
                    <a:pt x="12700" y="1550670"/>
                    <a:pt x="2540" y="1539240"/>
                    <a:pt x="1270" y="1531620"/>
                  </a:cubicBezTo>
                  <a:cubicBezTo>
                    <a:pt x="0" y="1522730"/>
                    <a:pt x="20320" y="1503680"/>
                    <a:pt x="20320" y="15036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9074569" y="6088500"/>
            <a:ext cx="2772775" cy="1495185"/>
          </a:xfrm>
          <a:custGeom>
            <a:avLst/>
            <a:gdLst/>
            <a:ahLst/>
            <a:cxnLst/>
            <a:rect r="r" b="b" t="t" l="l"/>
            <a:pathLst>
              <a:path h="1495185" w="2772775">
                <a:moveTo>
                  <a:pt x="0" y="0"/>
                </a:moveTo>
                <a:lnTo>
                  <a:pt x="2772775" y="0"/>
                </a:lnTo>
                <a:lnTo>
                  <a:pt x="2772775" y="1495185"/>
                </a:lnTo>
                <a:lnTo>
                  <a:pt x="0" y="14951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526" t="0" r="-4526" b="-537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123476" y="1441078"/>
            <a:ext cx="3486010" cy="1960881"/>
          </a:xfrm>
          <a:custGeom>
            <a:avLst/>
            <a:gdLst/>
            <a:ahLst/>
            <a:cxnLst/>
            <a:rect r="r" b="b" t="t" l="l"/>
            <a:pathLst>
              <a:path h="1960881" w="3486010">
                <a:moveTo>
                  <a:pt x="0" y="0"/>
                </a:moveTo>
                <a:lnTo>
                  <a:pt x="3486010" y="0"/>
                </a:lnTo>
                <a:lnTo>
                  <a:pt x="3486010" y="1960881"/>
                </a:lnTo>
                <a:lnTo>
                  <a:pt x="0" y="196088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141270" y="1907775"/>
            <a:ext cx="826436" cy="895866"/>
          </a:xfrm>
          <a:custGeom>
            <a:avLst/>
            <a:gdLst/>
            <a:ahLst/>
            <a:cxnLst/>
            <a:rect r="r" b="b" t="t" l="l"/>
            <a:pathLst>
              <a:path h="895866" w="826436">
                <a:moveTo>
                  <a:pt x="0" y="0"/>
                </a:moveTo>
                <a:lnTo>
                  <a:pt x="826436" y="0"/>
                </a:lnTo>
                <a:lnTo>
                  <a:pt x="826436" y="895866"/>
                </a:lnTo>
                <a:lnTo>
                  <a:pt x="0" y="89586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493520" y="332580"/>
            <a:ext cx="1649274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30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Innovation: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36639" y="6190676"/>
            <a:ext cx="1841111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Ultrasonic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182506" y="3119839"/>
            <a:ext cx="2746021" cy="83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4"/>
              </a:lnSpc>
            </a:pPr>
            <a:r>
              <a:rPr lang="en-US" sz="1404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Embedded graphics computing module: Processing the inputs and sending decision to the ECU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30544" y="3097486"/>
            <a:ext cx="305155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ECU: Controlling the suspension and brakes based on decision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144809" y="5086612"/>
            <a:ext cx="1929200" cy="73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7"/>
              </a:lnSpc>
            </a:pPr>
            <a:r>
              <a:rPr lang="en-US" sz="1605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Electrically controllable suspension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554367" y="2987195"/>
            <a:ext cx="129875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Braking System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074569" y="7811195"/>
            <a:ext cx="305155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Navigation web with data of potholes on the roads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139238" y="4824412"/>
            <a:ext cx="952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5659244" y="7807387"/>
            <a:ext cx="1394936" cy="31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Alert my car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437976" y="7972310"/>
            <a:ext cx="2195357" cy="31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Accelerometer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305622" y="6891867"/>
            <a:ext cx="2327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+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722491" y="7972310"/>
            <a:ext cx="1362551" cy="31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SkyLab GPS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567232" y="2881956"/>
            <a:ext cx="310517" cy="624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9"/>
              </a:lnSpc>
            </a:pPr>
            <a:r>
              <a:rPr lang="en-US" sz="3692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+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177666" y="7996225"/>
            <a:ext cx="105870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Database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501638" y="1637571"/>
            <a:ext cx="3255701" cy="27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573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 real sense camera (D435i)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923022" y="3094054"/>
            <a:ext cx="149899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LiDAR sensor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167184" y="6400226"/>
            <a:ext cx="2252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+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76775" y="8374931"/>
            <a:ext cx="198453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Damaged road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889612" y="4480753"/>
            <a:ext cx="125515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CAN/OBD</a:t>
            </a:r>
          </a:p>
        </p:txBody>
      </p:sp>
      <p:sp>
        <p:nvSpPr>
          <p:cNvPr name="TextBox 54" id="54"/>
          <p:cNvSpPr txBox="true"/>
          <p:nvPr/>
        </p:nvSpPr>
        <p:spPr>
          <a:xfrm rot="-1899598">
            <a:off x="13528047" y="3071885"/>
            <a:ext cx="626031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ABIP</a:t>
            </a:r>
          </a:p>
        </p:txBody>
      </p:sp>
      <p:sp>
        <p:nvSpPr>
          <p:cNvPr name="TextBox 55" id="55"/>
          <p:cNvSpPr txBox="true"/>
          <p:nvPr/>
        </p:nvSpPr>
        <p:spPr>
          <a:xfrm rot="-1845877">
            <a:off x="13427579" y="3326778"/>
            <a:ext cx="127813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Feedback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986142" y="4604238"/>
            <a:ext cx="72318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2099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DSCP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799988" y="4920105"/>
            <a:ext cx="1095494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Feedback</a:t>
            </a:r>
          </a:p>
        </p:txBody>
      </p:sp>
      <p:sp>
        <p:nvSpPr>
          <p:cNvPr name="TextBox 58" id="58"/>
          <p:cNvSpPr txBox="true"/>
          <p:nvPr/>
        </p:nvSpPr>
        <p:spPr>
          <a:xfrm rot="2035306">
            <a:off x="13726178" y="5842667"/>
            <a:ext cx="73187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DACP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7276684" y="9426402"/>
            <a:ext cx="2406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877750" y="493806"/>
            <a:ext cx="1045738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1904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EdgeAI Hardware &amp; Software-based detection of road conditions  such as potholes, speed breakers, rough conditions, and dynamic vehicle stability management and alert system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51" y="188490"/>
            <a:ext cx="1599498" cy="1680420"/>
          </a:xfrm>
          <a:custGeom>
            <a:avLst/>
            <a:gdLst/>
            <a:ahLst/>
            <a:cxnLst/>
            <a:rect r="r" b="b" t="t" l="l"/>
            <a:pathLst>
              <a:path h="1680420" w="1599498">
                <a:moveTo>
                  <a:pt x="0" y="0"/>
                </a:moveTo>
                <a:lnTo>
                  <a:pt x="1599498" y="0"/>
                </a:lnTo>
                <a:lnTo>
                  <a:pt x="1599498" y="1680420"/>
                </a:lnTo>
                <a:lnTo>
                  <a:pt x="0" y="1680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741" t="-24227" r="-42129" b="-601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39413" y="1506330"/>
            <a:ext cx="1578499" cy="1578499"/>
          </a:xfrm>
          <a:custGeom>
            <a:avLst/>
            <a:gdLst/>
            <a:ahLst/>
            <a:cxnLst/>
            <a:rect r="r" b="b" t="t" l="l"/>
            <a:pathLst>
              <a:path h="1578499" w="1578499">
                <a:moveTo>
                  <a:pt x="0" y="0"/>
                </a:moveTo>
                <a:lnTo>
                  <a:pt x="1578499" y="0"/>
                </a:lnTo>
                <a:lnTo>
                  <a:pt x="1578499" y="1578499"/>
                </a:lnTo>
                <a:lnTo>
                  <a:pt x="0" y="1578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77751" y="3195446"/>
            <a:ext cx="1567192" cy="1567192"/>
          </a:xfrm>
          <a:custGeom>
            <a:avLst/>
            <a:gdLst/>
            <a:ahLst/>
            <a:cxnLst/>
            <a:rect r="r" b="b" t="t" l="l"/>
            <a:pathLst>
              <a:path h="1567192" w="1567192">
                <a:moveTo>
                  <a:pt x="0" y="0"/>
                </a:moveTo>
                <a:lnTo>
                  <a:pt x="1567193" y="0"/>
                </a:lnTo>
                <a:lnTo>
                  <a:pt x="1567193" y="1567192"/>
                </a:lnTo>
                <a:lnTo>
                  <a:pt x="0" y="1567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99" t="0" r="-1250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72816" y="3322954"/>
            <a:ext cx="1602752" cy="1602752"/>
          </a:xfrm>
          <a:custGeom>
            <a:avLst/>
            <a:gdLst/>
            <a:ahLst/>
            <a:cxnLst/>
            <a:rect r="r" b="b" t="t" l="l"/>
            <a:pathLst>
              <a:path h="1602752" w="1602752">
                <a:moveTo>
                  <a:pt x="0" y="0"/>
                </a:moveTo>
                <a:lnTo>
                  <a:pt x="1602752" y="0"/>
                </a:lnTo>
                <a:lnTo>
                  <a:pt x="1602752" y="1602752"/>
                </a:lnTo>
                <a:lnTo>
                  <a:pt x="0" y="160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39413" y="5268606"/>
            <a:ext cx="1614775" cy="1358632"/>
          </a:xfrm>
          <a:custGeom>
            <a:avLst/>
            <a:gdLst/>
            <a:ahLst/>
            <a:cxnLst/>
            <a:rect r="r" b="b" t="t" l="l"/>
            <a:pathLst>
              <a:path h="1358632" w="1614775">
                <a:moveTo>
                  <a:pt x="0" y="0"/>
                </a:moveTo>
                <a:lnTo>
                  <a:pt x="1614775" y="0"/>
                </a:lnTo>
                <a:lnTo>
                  <a:pt x="1614775" y="1358632"/>
                </a:lnTo>
                <a:lnTo>
                  <a:pt x="0" y="1358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924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72816" y="6965740"/>
            <a:ext cx="1602752" cy="1795597"/>
          </a:xfrm>
          <a:custGeom>
            <a:avLst/>
            <a:gdLst/>
            <a:ahLst/>
            <a:cxnLst/>
            <a:rect r="r" b="b" t="t" l="l"/>
            <a:pathLst>
              <a:path h="1795597" w="1602752">
                <a:moveTo>
                  <a:pt x="0" y="0"/>
                </a:moveTo>
                <a:lnTo>
                  <a:pt x="1602752" y="0"/>
                </a:lnTo>
                <a:lnTo>
                  <a:pt x="1602752" y="1795597"/>
                </a:lnTo>
                <a:lnTo>
                  <a:pt x="0" y="1795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20" r="-36515" b="-1863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77751" y="5159523"/>
            <a:ext cx="1641802" cy="1342609"/>
          </a:xfrm>
          <a:custGeom>
            <a:avLst/>
            <a:gdLst/>
            <a:ahLst/>
            <a:cxnLst/>
            <a:rect r="r" b="b" t="t" l="l"/>
            <a:pathLst>
              <a:path h="1342609" w="1641802">
                <a:moveTo>
                  <a:pt x="0" y="0"/>
                </a:moveTo>
                <a:lnTo>
                  <a:pt x="1641803" y="0"/>
                </a:lnTo>
                <a:lnTo>
                  <a:pt x="1641803" y="1342609"/>
                </a:lnTo>
                <a:lnTo>
                  <a:pt x="0" y="13426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354" t="-20716" r="0" b="-1056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77751" y="6965740"/>
            <a:ext cx="1746563" cy="1746563"/>
          </a:xfrm>
          <a:custGeom>
            <a:avLst/>
            <a:gdLst/>
            <a:ahLst/>
            <a:cxnLst/>
            <a:rect r="r" b="b" t="t" l="l"/>
            <a:pathLst>
              <a:path h="1746563" w="1746563">
                <a:moveTo>
                  <a:pt x="0" y="0"/>
                </a:moveTo>
                <a:lnTo>
                  <a:pt x="1746563" y="0"/>
                </a:lnTo>
                <a:lnTo>
                  <a:pt x="1746563" y="1746562"/>
                </a:lnTo>
                <a:lnTo>
                  <a:pt x="0" y="17465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555864" y="2677713"/>
            <a:ext cx="5475350" cy="4711083"/>
          </a:xfrm>
          <a:custGeom>
            <a:avLst/>
            <a:gdLst/>
            <a:ahLst/>
            <a:cxnLst/>
            <a:rect r="r" b="b" t="t" l="l"/>
            <a:pathLst>
              <a:path h="4711083" w="5475350">
                <a:moveTo>
                  <a:pt x="0" y="0"/>
                </a:moveTo>
                <a:lnTo>
                  <a:pt x="5475350" y="0"/>
                </a:lnTo>
                <a:lnTo>
                  <a:pt x="5475350" y="4711083"/>
                </a:lnTo>
                <a:lnTo>
                  <a:pt x="0" y="47110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 flipV="true">
            <a:off x="6217912" y="2295579"/>
            <a:ext cx="1464532" cy="3171681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6275568" y="4124330"/>
            <a:ext cx="1406875" cy="134293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6254188" y="5467260"/>
            <a:ext cx="1428255" cy="48066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6275568" y="5467260"/>
            <a:ext cx="1406875" cy="239627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10894662" y="2764149"/>
            <a:ext cx="790976" cy="2703111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0894662" y="3979042"/>
            <a:ext cx="983089" cy="148821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0894662" y="5467260"/>
            <a:ext cx="983089" cy="36356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10894662" y="5467260"/>
            <a:ext cx="983089" cy="2371761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 descr="A black background with a black square  Description automatically generated with medium confidence"/>
          <p:cNvSpPr/>
          <p:nvPr/>
        </p:nvSpPr>
        <p:spPr>
          <a:xfrm flipH="false" flipV="false" rot="0">
            <a:off x="837553" y="9612613"/>
            <a:ext cx="2876210" cy="477983"/>
          </a:xfrm>
          <a:custGeom>
            <a:avLst/>
            <a:gdLst/>
            <a:ahLst/>
            <a:cxnLst/>
            <a:rect r="r" b="b" t="t" l="l"/>
            <a:pathLst>
              <a:path h="477983" w="2876210">
                <a:moveTo>
                  <a:pt x="0" y="0"/>
                </a:moveTo>
                <a:lnTo>
                  <a:pt x="2876210" y="0"/>
                </a:lnTo>
                <a:lnTo>
                  <a:pt x="2876210" y="477982"/>
                </a:lnTo>
                <a:lnTo>
                  <a:pt x="0" y="477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786234" y="9263062"/>
            <a:ext cx="16718263" cy="14288"/>
          </a:xfrm>
          <a:prstGeom prst="line">
            <a:avLst/>
          </a:prstGeom>
          <a:ln cap="rnd" w="9525">
            <a:solidFill>
              <a:srgbClr val="753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869717" y="1299635"/>
            <a:ext cx="1575227" cy="1575227"/>
          </a:xfrm>
          <a:custGeom>
            <a:avLst/>
            <a:gdLst/>
            <a:ahLst/>
            <a:cxnLst/>
            <a:rect r="r" b="b" t="t" l="l"/>
            <a:pathLst>
              <a:path h="1575227" w="1575227">
                <a:moveTo>
                  <a:pt x="0" y="0"/>
                </a:moveTo>
                <a:lnTo>
                  <a:pt x="1575227" y="0"/>
                </a:lnTo>
                <a:lnTo>
                  <a:pt x="1575227" y="1575226"/>
                </a:lnTo>
                <a:lnTo>
                  <a:pt x="0" y="15752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275658" y="483949"/>
            <a:ext cx="5952324" cy="81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1"/>
              </a:lnSpc>
            </a:pPr>
            <a:r>
              <a:rPr lang="en-US" sz="47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Differentiators:</a:t>
            </a:r>
            <a:r>
              <a:rPr lang="en-US" sz="47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46299" y="3305132"/>
            <a:ext cx="3347479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114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AI-Powered  road</a:t>
            </a:r>
          </a:p>
          <a:p>
            <a:pPr algn="l">
              <a:lnSpc>
                <a:spcPts val="2960"/>
              </a:lnSpc>
            </a:pPr>
            <a:r>
              <a:rPr lang="en-US" sz="2114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Image Recognition:</a:t>
            </a:r>
          </a:p>
          <a:p>
            <a:pPr algn="l">
              <a:lnSpc>
                <a:spcPts val="2608"/>
              </a:lnSpc>
            </a:pPr>
            <a:r>
              <a:rPr lang="en-US" sz="1863">
                <a:solidFill>
                  <a:srgbClr val="231F20"/>
                </a:solidFill>
                <a:latin typeface="Work Sans"/>
                <a:ea typeface="Work Sans"/>
                <a:cs typeface="Work Sans"/>
                <a:sym typeface="Work Sans"/>
              </a:rPr>
              <a:t>Real-time, accurate pothole detection using 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4825" y="2190707"/>
            <a:ext cx="3291638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4"/>
              </a:lnSpc>
              <a:spcBef>
                <a:spcPct val="0"/>
              </a:spcBef>
            </a:pPr>
            <a:r>
              <a:rPr lang="en-US" b="true" sz="2470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Multi-Sensor Fusion:</a:t>
            </a:r>
          </a:p>
          <a:p>
            <a:pPr algn="just">
              <a:lnSpc>
                <a:spcPts val="2092"/>
              </a:lnSpc>
              <a:spcBef>
                <a:spcPct val="0"/>
              </a:spcBef>
            </a:pPr>
            <a:r>
              <a:rPr lang="en-US" sz="17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Combines RealSense camera, ultrasonic, and LiDAR sensors for precise pothole detection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4825" y="3822025"/>
            <a:ext cx="3695447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6"/>
              </a:lnSpc>
              <a:spcBef>
                <a:spcPct val="0"/>
              </a:spcBef>
            </a:pPr>
            <a:r>
              <a:rPr lang="en-US" b="true" sz="2155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Real-Time Alerts:</a:t>
            </a:r>
          </a:p>
          <a:p>
            <a:pPr algn="l">
              <a:lnSpc>
                <a:spcPts val="2038"/>
              </a:lnSpc>
              <a:spcBef>
                <a:spcPct val="0"/>
              </a:spcBef>
            </a:pPr>
            <a:r>
              <a:rPr lang="en-US" sz="1698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Immediate notifications on potholes to prevent accidents and vehicle damage</a:t>
            </a:r>
          </a:p>
          <a:p>
            <a:pPr algn="l">
              <a:lnSpc>
                <a:spcPts val="2586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04825" y="5384186"/>
            <a:ext cx="3695447" cy="111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5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Road Quality Rating:</a:t>
            </a:r>
          </a:p>
          <a:p>
            <a:pPr algn="l">
              <a:lnSpc>
                <a:spcPts val="2065"/>
              </a:lnSpc>
              <a:spcBef>
                <a:spcPct val="0"/>
              </a:spcBef>
            </a:pPr>
            <a:r>
              <a:rPr lang="en-US" sz="172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Scale from 1 to 5 based on potholes, speedbrakes, and vibrations for road assessment</a:t>
            </a:r>
            <a:r>
              <a:rPr lang="en-US" b="true" sz="1720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27719" y="7006957"/>
            <a:ext cx="3266059" cy="154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2"/>
              </a:lnSpc>
              <a:spcBef>
                <a:spcPct val="0"/>
              </a:spcBef>
            </a:pPr>
            <a:r>
              <a:rPr lang="en-US" b="true" sz="2051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Interactive Mobile App:</a:t>
            </a:r>
            <a:r>
              <a:rPr lang="en-US" sz="205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Integrates suspension controls, pothole alerts, and road ratings in one app</a:t>
            </a:r>
            <a:r>
              <a:rPr lang="en-US" b="true" sz="2051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4825" y="6997432"/>
            <a:ext cx="360048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b="true" sz="2030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Scalable Solution:</a:t>
            </a:r>
          </a:p>
          <a:p>
            <a:pPr algn="l">
              <a:lnSpc>
                <a:spcPts val="2215"/>
              </a:lnSpc>
              <a:spcBef>
                <a:spcPct val="0"/>
              </a:spcBef>
            </a:pPr>
            <a:r>
              <a:rPr lang="en-US" sz="184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Alerts vehicles within a 500m radius and shares data via a web platform(optional).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65828" y="1547867"/>
            <a:ext cx="3189438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  <a:spcBef>
                <a:spcPct val="0"/>
              </a:spcBef>
            </a:pPr>
            <a:r>
              <a:rPr lang="en-US" b="true" sz="1946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Cost and Safety Benefits:</a:t>
            </a:r>
            <a:r>
              <a:rPr lang="en-US" sz="1946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Reduces repair costs, enhances safety, and facilitates better road maintenance.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500629" y="5216832"/>
            <a:ext cx="2919837" cy="109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  <a:spcBef>
                <a:spcPct val="0"/>
              </a:spcBef>
            </a:pPr>
            <a:r>
              <a:rPr lang="en-US" b="true" sz="1812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Tyre and Suspension Self-Life: </a:t>
            </a:r>
            <a:r>
              <a:rPr lang="en-US" sz="1812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Reduces wear by alerting about potholes early.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49346" y="9271214"/>
            <a:ext cx="2551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968803" y="1957296"/>
            <a:ext cx="3021931" cy="3987753"/>
          </a:xfrm>
          <a:custGeom>
            <a:avLst/>
            <a:gdLst/>
            <a:ahLst/>
            <a:cxnLst/>
            <a:rect r="r" b="b" t="t" l="l"/>
            <a:pathLst>
              <a:path h="3987753" w="3021931">
                <a:moveTo>
                  <a:pt x="0" y="0"/>
                </a:moveTo>
                <a:lnTo>
                  <a:pt x="3021930" y="0"/>
                </a:lnTo>
                <a:lnTo>
                  <a:pt x="3021930" y="3987753"/>
                </a:lnTo>
                <a:lnTo>
                  <a:pt x="0" y="3987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9" t="0" r="-9457" b="-1289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86234" y="9263062"/>
            <a:ext cx="16718263" cy="14288"/>
          </a:xfrm>
          <a:prstGeom prst="line">
            <a:avLst/>
          </a:prstGeom>
          <a:ln cap="rnd" w="9525">
            <a:solidFill>
              <a:srgbClr val="753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 descr="A black background with a black square  Description automatically generated with medium confidence"/>
          <p:cNvSpPr/>
          <p:nvPr/>
        </p:nvSpPr>
        <p:spPr>
          <a:xfrm flipH="false" flipV="false" rot="0">
            <a:off x="783499" y="9423520"/>
            <a:ext cx="2876210" cy="477983"/>
          </a:xfrm>
          <a:custGeom>
            <a:avLst/>
            <a:gdLst/>
            <a:ahLst/>
            <a:cxnLst/>
            <a:rect r="r" b="b" t="t" l="l"/>
            <a:pathLst>
              <a:path h="477983" w="2876210">
                <a:moveTo>
                  <a:pt x="0" y="0"/>
                </a:moveTo>
                <a:lnTo>
                  <a:pt x="2876209" y="0"/>
                </a:lnTo>
                <a:lnTo>
                  <a:pt x="2876209" y="477982"/>
                </a:lnTo>
                <a:lnTo>
                  <a:pt x="0" y="477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5892" y="6057774"/>
            <a:ext cx="3987753" cy="2471986"/>
          </a:xfrm>
          <a:custGeom>
            <a:avLst/>
            <a:gdLst/>
            <a:ahLst/>
            <a:cxnLst/>
            <a:rect r="r" b="b" t="t" l="l"/>
            <a:pathLst>
              <a:path h="2471986" w="3987753">
                <a:moveTo>
                  <a:pt x="0" y="0"/>
                </a:moveTo>
                <a:lnTo>
                  <a:pt x="3987752" y="0"/>
                </a:lnTo>
                <a:lnTo>
                  <a:pt x="3987752" y="2471986"/>
                </a:lnTo>
                <a:lnTo>
                  <a:pt x="0" y="2471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494" r="0" b="-10494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206" t="1425" r="2206" b="0"/>
          <a:stretch>
            <a:fillRect/>
          </a:stretch>
        </p:blipFill>
        <p:spPr>
          <a:xfrm flipH="false" flipV="false" rot="0">
            <a:off x="6374512" y="2440208"/>
            <a:ext cx="10563457" cy="612765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22575" y="5593589"/>
            <a:ext cx="674597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Prototype 1: Testing with Raspberry pi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5225" y="0"/>
            <a:ext cx="1649274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30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Prototype: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8515" y="549389"/>
            <a:ext cx="16550086" cy="163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0"/>
              </a:lnSpc>
            </a:pPr>
          </a:p>
          <a:p>
            <a:pPr algn="l" marL="415726" indent="-207863" lvl="1">
              <a:lnSpc>
                <a:spcPts val="2580"/>
              </a:lnSpc>
              <a:buFont typeface="Arial"/>
              <a:buChar char="•"/>
            </a:pPr>
            <a:r>
              <a:rPr lang="en-US" sz="2297">
                <a:solidFill>
                  <a:srgbClr val="231F20"/>
                </a:solidFill>
                <a:latin typeface="Work Sans"/>
                <a:ea typeface="Work Sans"/>
                <a:cs typeface="Work Sans"/>
                <a:sym typeface="Work Sans"/>
              </a:rPr>
              <a:t>For the progress we are working on the development of the Ai model(Yolov8n) to detect the potholes from the camera input .</a:t>
            </a:r>
          </a:p>
          <a:p>
            <a:pPr algn="l" marL="415726" indent="-207863" lvl="1">
              <a:lnSpc>
                <a:spcPts val="2580"/>
              </a:lnSpc>
              <a:buFont typeface="Arial"/>
              <a:buChar char="•"/>
            </a:pPr>
            <a:r>
              <a:rPr lang="en-US" sz="2297">
                <a:solidFill>
                  <a:srgbClr val="231F20"/>
                </a:solidFill>
                <a:latin typeface="Work Sans"/>
                <a:ea typeface="Work Sans"/>
                <a:cs typeface="Work Sans"/>
                <a:sym typeface="Work Sans"/>
              </a:rPr>
              <a:t>The model is now capable of detecting the potholes from the input video and alert the users by means of alarm sound.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8515" y="8748835"/>
            <a:ext cx="674597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Prototype 2: Testing with Nvidia Jetson Orin Nano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24997" y="9321112"/>
            <a:ext cx="2686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937">
            <a:off x="799043" y="9335001"/>
            <a:ext cx="16718270" cy="0"/>
          </a:xfrm>
          <a:prstGeom prst="line">
            <a:avLst/>
          </a:prstGeom>
          <a:ln cap="rnd" w="9525">
            <a:solidFill>
              <a:srgbClr val="753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 descr="A black background with a black square  Description automatically generated with medium confidence"/>
          <p:cNvSpPr/>
          <p:nvPr/>
        </p:nvSpPr>
        <p:spPr>
          <a:xfrm flipH="false" flipV="false" rot="0">
            <a:off x="796311" y="9493077"/>
            <a:ext cx="2876210" cy="477983"/>
          </a:xfrm>
          <a:custGeom>
            <a:avLst/>
            <a:gdLst/>
            <a:ahLst/>
            <a:cxnLst/>
            <a:rect r="r" b="b" t="t" l="l"/>
            <a:pathLst>
              <a:path h="477983" w="2876210">
                <a:moveTo>
                  <a:pt x="0" y="0"/>
                </a:moveTo>
                <a:lnTo>
                  <a:pt x="2876209" y="0"/>
                </a:lnTo>
                <a:lnTo>
                  <a:pt x="2876209" y="477983"/>
                </a:lnTo>
                <a:lnTo>
                  <a:pt x="0" y="477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8334" y="1253882"/>
            <a:ext cx="11631041" cy="128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6"/>
              </a:lnSpc>
            </a:pPr>
            <a:r>
              <a:rPr lang="en-US" b="true" sz="2921" spc="-20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Website navigation</a:t>
            </a:r>
            <a:r>
              <a:rPr lang="en-US" b="true" sz="2921" spc="-20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:</a:t>
            </a:r>
          </a:p>
          <a:p>
            <a:pPr algn="l">
              <a:lnSpc>
                <a:spcPts val="3172"/>
              </a:lnSpc>
            </a:pPr>
            <a:r>
              <a:rPr lang="en-US" sz="2643" spc="-18">
                <a:solidFill>
                  <a:srgbClr val="231F20"/>
                </a:solidFill>
                <a:latin typeface="Work Sans"/>
                <a:ea typeface="Work Sans"/>
                <a:cs typeface="Work Sans"/>
                <a:sym typeface="Work Sans"/>
              </a:rPr>
              <a:t>Roadsense → Backend → MongoDB   → Backend → Map Application</a:t>
            </a:r>
          </a:p>
          <a:p>
            <a:pPr algn="l">
              <a:lnSpc>
                <a:spcPts val="350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263854" y="1627208"/>
            <a:ext cx="547944" cy="547944"/>
          </a:xfrm>
          <a:custGeom>
            <a:avLst/>
            <a:gdLst/>
            <a:ahLst/>
            <a:cxnLst/>
            <a:rect r="r" b="b" t="t" l="l"/>
            <a:pathLst>
              <a:path h="547944" w="547944">
                <a:moveTo>
                  <a:pt x="0" y="0"/>
                </a:moveTo>
                <a:lnTo>
                  <a:pt x="547944" y="0"/>
                </a:lnTo>
                <a:lnTo>
                  <a:pt x="547944" y="547944"/>
                </a:lnTo>
                <a:lnTo>
                  <a:pt x="0" y="54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44733" y="1552314"/>
            <a:ext cx="556428" cy="556428"/>
          </a:xfrm>
          <a:custGeom>
            <a:avLst/>
            <a:gdLst/>
            <a:ahLst/>
            <a:cxnLst/>
            <a:rect r="r" b="b" t="t" l="l"/>
            <a:pathLst>
              <a:path h="556428" w="556428">
                <a:moveTo>
                  <a:pt x="0" y="0"/>
                </a:moveTo>
                <a:lnTo>
                  <a:pt x="556428" y="0"/>
                </a:lnTo>
                <a:lnTo>
                  <a:pt x="556428" y="556427"/>
                </a:lnTo>
                <a:lnTo>
                  <a:pt x="0" y="556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8334" y="2480522"/>
            <a:ext cx="10497988" cy="6122616"/>
          </a:xfrm>
          <a:custGeom>
            <a:avLst/>
            <a:gdLst/>
            <a:ahLst/>
            <a:cxnLst/>
            <a:rect r="r" b="b" t="t" l="l"/>
            <a:pathLst>
              <a:path h="6122616" w="10497988">
                <a:moveTo>
                  <a:pt x="0" y="0"/>
                </a:moveTo>
                <a:lnTo>
                  <a:pt x="10497988" y="0"/>
                </a:lnTo>
                <a:lnTo>
                  <a:pt x="10497988" y="6122616"/>
                </a:lnTo>
                <a:lnTo>
                  <a:pt x="0" y="6122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59" t="0" r="-115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85726" y="8736488"/>
            <a:ext cx="288714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b="true" sz="3377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Desktop view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801161" y="2539355"/>
            <a:ext cx="5458139" cy="2890614"/>
          </a:xfrm>
          <a:custGeom>
            <a:avLst/>
            <a:gdLst/>
            <a:ahLst/>
            <a:cxnLst/>
            <a:rect r="r" b="b" t="t" l="l"/>
            <a:pathLst>
              <a:path h="2890614" w="5458139">
                <a:moveTo>
                  <a:pt x="0" y="0"/>
                </a:moveTo>
                <a:lnTo>
                  <a:pt x="5458139" y="0"/>
                </a:lnTo>
                <a:lnTo>
                  <a:pt x="5458139" y="2890615"/>
                </a:lnTo>
                <a:lnTo>
                  <a:pt x="0" y="2890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652" t="-32539" r="-17955" b="-1768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01161" y="5600663"/>
            <a:ext cx="5458139" cy="2801050"/>
          </a:xfrm>
          <a:custGeom>
            <a:avLst/>
            <a:gdLst/>
            <a:ahLst/>
            <a:cxnLst/>
            <a:rect r="r" b="b" t="t" l="l"/>
            <a:pathLst>
              <a:path h="2801050" w="5458139">
                <a:moveTo>
                  <a:pt x="0" y="0"/>
                </a:moveTo>
                <a:lnTo>
                  <a:pt x="5458139" y="0"/>
                </a:lnTo>
                <a:lnTo>
                  <a:pt x="5458139" y="2801050"/>
                </a:lnTo>
                <a:lnTo>
                  <a:pt x="0" y="280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955" t="-33732" r="-19192" b="-2199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1619" y="247650"/>
            <a:ext cx="1649274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30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Proof of concept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80031" y="8585771"/>
            <a:ext cx="557926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Live pothole marking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8334" y="2061116"/>
            <a:ext cx="161567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(Our device)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408536"/>
            <a:ext cx="2597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01161" y="1308377"/>
            <a:ext cx="5931608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b="true" sz="2121" spc="-15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Drive for more:</a:t>
            </a:r>
            <a:r>
              <a:rPr lang="en-US" sz="2121" spc="-15">
                <a:solidFill>
                  <a:srgbClr val="231F20"/>
                </a:solidFill>
                <a:latin typeface="Work Sans"/>
                <a:ea typeface="Work Sans"/>
                <a:cs typeface="Work Sans"/>
                <a:sym typeface="Work Sans"/>
              </a:rPr>
              <a:t> https://drive.google.com/drive/folders/1ZO2W5SU9rXqz60oVjw1j9nPr8mUvlgQ8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937">
            <a:off x="799043" y="9335001"/>
            <a:ext cx="16718270" cy="0"/>
          </a:xfrm>
          <a:prstGeom prst="line">
            <a:avLst/>
          </a:prstGeom>
          <a:ln cap="rnd" w="9525">
            <a:solidFill>
              <a:srgbClr val="753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 descr="A black background with a black square  Description automatically generated with medium confidence"/>
          <p:cNvSpPr/>
          <p:nvPr/>
        </p:nvSpPr>
        <p:spPr>
          <a:xfrm flipH="false" flipV="false" rot="0">
            <a:off x="796311" y="9493077"/>
            <a:ext cx="2876210" cy="477983"/>
          </a:xfrm>
          <a:custGeom>
            <a:avLst/>
            <a:gdLst/>
            <a:ahLst/>
            <a:cxnLst/>
            <a:rect r="r" b="b" t="t" l="l"/>
            <a:pathLst>
              <a:path h="477983" w="2876210">
                <a:moveTo>
                  <a:pt x="0" y="0"/>
                </a:moveTo>
                <a:lnTo>
                  <a:pt x="2876209" y="0"/>
                </a:lnTo>
                <a:lnTo>
                  <a:pt x="2876209" y="477983"/>
                </a:lnTo>
                <a:lnTo>
                  <a:pt x="0" y="477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6458" y="1705084"/>
            <a:ext cx="3827087" cy="3827087"/>
          </a:xfrm>
          <a:custGeom>
            <a:avLst/>
            <a:gdLst/>
            <a:ahLst/>
            <a:cxnLst/>
            <a:rect r="r" b="b" t="t" l="l"/>
            <a:pathLst>
              <a:path h="3827087" w="3827087">
                <a:moveTo>
                  <a:pt x="0" y="0"/>
                </a:moveTo>
                <a:lnTo>
                  <a:pt x="3827087" y="0"/>
                </a:lnTo>
                <a:lnTo>
                  <a:pt x="3827087" y="3827087"/>
                </a:lnTo>
                <a:lnTo>
                  <a:pt x="0" y="382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7396" y="4439322"/>
            <a:ext cx="3581586" cy="3581586"/>
          </a:xfrm>
          <a:custGeom>
            <a:avLst/>
            <a:gdLst/>
            <a:ahLst/>
            <a:cxnLst/>
            <a:rect r="r" b="b" t="t" l="l"/>
            <a:pathLst>
              <a:path h="3581586" w="3581586">
                <a:moveTo>
                  <a:pt x="0" y="0"/>
                </a:moveTo>
                <a:lnTo>
                  <a:pt x="3581586" y="0"/>
                </a:lnTo>
                <a:lnTo>
                  <a:pt x="3581586" y="3581586"/>
                </a:lnTo>
                <a:lnTo>
                  <a:pt x="0" y="35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08227" y="1705084"/>
            <a:ext cx="3827087" cy="3827087"/>
          </a:xfrm>
          <a:custGeom>
            <a:avLst/>
            <a:gdLst/>
            <a:ahLst/>
            <a:cxnLst/>
            <a:rect r="r" b="b" t="t" l="l"/>
            <a:pathLst>
              <a:path h="3827087" w="3827087">
                <a:moveTo>
                  <a:pt x="0" y="0"/>
                </a:moveTo>
                <a:lnTo>
                  <a:pt x="3827087" y="0"/>
                </a:lnTo>
                <a:lnTo>
                  <a:pt x="3827087" y="3827087"/>
                </a:lnTo>
                <a:lnTo>
                  <a:pt x="0" y="3827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7130" y="4491731"/>
            <a:ext cx="3476768" cy="3476768"/>
          </a:xfrm>
          <a:custGeom>
            <a:avLst/>
            <a:gdLst/>
            <a:ahLst/>
            <a:cxnLst/>
            <a:rect r="r" b="b" t="t" l="l"/>
            <a:pathLst>
              <a:path h="3476768" w="3476768">
                <a:moveTo>
                  <a:pt x="0" y="0"/>
                </a:moveTo>
                <a:lnTo>
                  <a:pt x="3476768" y="0"/>
                </a:lnTo>
                <a:lnTo>
                  <a:pt x="3476768" y="3476768"/>
                </a:lnTo>
                <a:lnTo>
                  <a:pt x="0" y="3476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037" r="-10075" b="-503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6458" y="554494"/>
            <a:ext cx="16492744" cy="69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30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Future Plans/potential next steps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6116" y="5942655"/>
            <a:ext cx="3089965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1.Interactive Mobile Application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43152" y="8218784"/>
            <a:ext cx="327007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2.Suspension Controls Integration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58932" y="5942655"/>
            <a:ext cx="3325677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3.Enhanced Road Quality Rating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15257" y="8256884"/>
            <a:ext cx="360864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b="true" sz="2199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4.</a:t>
            </a:r>
            <a:r>
              <a:rPr lang="en-US" b="true" sz="2199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Enhancing Road Condition Database for India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37275" y="9342145"/>
            <a:ext cx="2800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937">
            <a:off x="799043" y="9335001"/>
            <a:ext cx="16718270" cy="0"/>
          </a:xfrm>
          <a:prstGeom prst="line">
            <a:avLst/>
          </a:prstGeom>
          <a:ln cap="rnd" w="9525">
            <a:solidFill>
              <a:srgbClr val="753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 descr="A black background with a black square  Description automatically generated with medium confidence"/>
          <p:cNvSpPr/>
          <p:nvPr/>
        </p:nvSpPr>
        <p:spPr>
          <a:xfrm flipH="false" flipV="false" rot="0">
            <a:off x="796311" y="9493077"/>
            <a:ext cx="2876210" cy="477983"/>
          </a:xfrm>
          <a:custGeom>
            <a:avLst/>
            <a:gdLst/>
            <a:ahLst/>
            <a:cxnLst/>
            <a:rect r="r" b="b" t="t" l="l"/>
            <a:pathLst>
              <a:path h="477983" w="2876210">
                <a:moveTo>
                  <a:pt x="0" y="0"/>
                </a:moveTo>
                <a:lnTo>
                  <a:pt x="2876209" y="0"/>
                </a:lnTo>
                <a:lnTo>
                  <a:pt x="2876209" y="477983"/>
                </a:lnTo>
                <a:lnTo>
                  <a:pt x="0" y="477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8800" y="1887932"/>
            <a:ext cx="3137405" cy="2831123"/>
          </a:xfrm>
          <a:custGeom>
            <a:avLst/>
            <a:gdLst/>
            <a:ahLst/>
            <a:cxnLst/>
            <a:rect r="r" b="b" t="t" l="l"/>
            <a:pathLst>
              <a:path h="2831123" w="3137405">
                <a:moveTo>
                  <a:pt x="0" y="0"/>
                </a:moveTo>
                <a:lnTo>
                  <a:pt x="3137405" y="0"/>
                </a:lnTo>
                <a:lnTo>
                  <a:pt x="3137405" y="2831123"/>
                </a:lnTo>
                <a:lnTo>
                  <a:pt x="0" y="2831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" r="0" b="-1075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97053" y="1821948"/>
            <a:ext cx="4895436" cy="2963091"/>
          </a:xfrm>
          <a:custGeom>
            <a:avLst/>
            <a:gdLst/>
            <a:ahLst/>
            <a:cxnLst/>
            <a:rect r="r" b="b" t="t" l="l"/>
            <a:pathLst>
              <a:path h="2963091" w="4895436">
                <a:moveTo>
                  <a:pt x="0" y="0"/>
                </a:moveTo>
                <a:lnTo>
                  <a:pt x="4895436" y="0"/>
                </a:lnTo>
                <a:lnTo>
                  <a:pt x="4895436" y="2963091"/>
                </a:lnTo>
                <a:lnTo>
                  <a:pt x="0" y="2963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081" r="-4383" b="-1139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7488" y="1700924"/>
            <a:ext cx="5529821" cy="3133812"/>
          </a:xfrm>
          <a:custGeom>
            <a:avLst/>
            <a:gdLst/>
            <a:ahLst/>
            <a:cxnLst/>
            <a:rect r="r" b="b" t="t" l="l"/>
            <a:pathLst>
              <a:path h="3133812" w="5529821">
                <a:moveTo>
                  <a:pt x="0" y="0"/>
                </a:moveTo>
                <a:lnTo>
                  <a:pt x="5529822" y="0"/>
                </a:lnTo>
                <a:lnTo>
                  <a:pt x="5529822" y="3133812"/>
                </a:lnTo>
                <a:lnTo>
                  <a:pt x="0" y="3133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12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88376" y="6021869"/>
            <a:ext cx="4264377" cy="3042003"/>
          </a:xfrm>
          <a:custGeom>
            <a:avLst/>
            <a:gdLst/>
            <a:ahLst/>
            <a:cxnLst/>
            <a:rect r="r" b="b" t="t" l="l"/>
            <a:pathLst>
              <a:path h="3042003" w="4264377">
                <a:moveTo>
                  <a:pt x="0" y="0"/>
                </a:moveTo>
                <a:lnTo>
                  <a:pt x="4264377" y="0"/>
                </a:lnTo>
                <a:lnTo>
                  <a:pt x="4264377" y="3042003"/>
                </a:lnTo>
                <a:lnTo>
                  <a:pt x="0" y="3042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18" t="-85498" r="-7818" b="-3064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1146" y="711823"/>
            <a:ext cx="1649274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30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Technical Details and Reports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8800" y="5012219"/>
            <a:ext cx="402156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b="true" sz="2199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</a:t>
            </a:r>
            <a:r>
              <a:rPr lang="en-US" b="true" sz="2199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ataset: </a:t>
            </a:r>
            <a:r>
              <a:rPr lang="en-US" sz="219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Collected and annotated 2000 pothole images using YOLOv8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40725" y="4928718"/>
            <a:ext cx="4676876" cy="7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Accident statistics</a:t>
            </a:r>
            <a:r>
              <a:rPr lang="en-US" sz="2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pothole related vs others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64985" y="5095875"/>
            <a:ext cx="49943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Survey Insights :</a:t>
            </a:r>
            <a:r>
              <a:rPr lang="en-US" sz="219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Impact of Potholes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279044"/>
            <a:ext cx="4171663" cy="116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sz="2197" b="true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HARDWARE DEPOLYMENT:</a:t>
            </a:r>
          </a:p>
          <a:p>
            <a:pPr algn="ctr">
              <a:lnSpc>
                <a:spcPts val="3076"/>
              </a:lnSpc>
            </a:pPr>
          </a:p>
          <a:p>
            <a:pPr algn="ctr">
              <a:lnSpc>
                <a:spcPts val="307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841832"/>
            <a:ext cx="5824940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We have used Raspberry pi 4 along with Intel NCS2 for computing.</a:t>
            </a:r>
          </a:p>
          <a:p>
            <a:pPr algn="just"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Now we are working with Jetson Orin Nano and Intel Depth Camera</a:t>
            </a:r>
          </a:p>
          <a:p>
            <a:pPr algn="just"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We are working on the part of mitigation system control using CAN bus interface.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87488" y="6841832"/>
            <a:ext cx="5824940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We conducted a field survey among the drivers in our institution.</a:t>
            </a:r>
          </a:p>
          <a:p>
            <a:pPr algn="l"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The drivers encouraged the idea and provided affirmation that our system will be helpful.</a:t>
            </a:r>
          </a:p>
          <a:p>
            <a:pPr algn="l" marL="453388" indent="-226694" lvl="1">
              <a:lnSpc>
                <a:spcPts val="251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We obtained valuable insights from them for our system.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17601" y="6279044"/>
            <a:ext cx="4171663" cy="38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sz="2197" b="true">
                <a:solidFill>
                  <a:srgbClr val="FF3131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FIELD SURVEY: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390669"/>
            <a:ext cx="2187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DB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937">
            <a:off x="799043" y="9335001"/>
            <a:ext cx="16718270" cy="0"/>
          </a:xfrm>
          <a:prstGeom prst="line">
            <a:avLst/>
          </a:prstGeom>
          <a:ln cap="rnd" w="9525">
            <a:solidFill>
              <a:srgbClr val="753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 descr="A black background with a black square  Description automatically generated with medium confidence"/>
          <p:cNvSpPr/>
          <p:nvPr/>
        </p:nvSpPr>
        <p:spPr>
          <a:xfrm flipH="false" flipV="false" rot="0">
            <a:off x="796311" y="9493077"/>
            <a:ext cx="2876210" cy="477983"/>
          </a:xfrm>
          <a:custGeom>
            <a:avLst/>
            <a:gdLst/>
            <a:ahLst/>
            <a:cxnLst/>
            <a:rect r="r" b="b" t="t" l="l"/>
            <a:pathLst>
              <a:path h="477983" w="2876210">
                <a:moveTo>
                  <a:pt x="0" y="0"/>
                </a:moveTo>
                <a:lnTo>
                  <a:pt x="2876209" y="0"/>
                </a:lnTo>
                <a:lnTo>
                  <a:pt x="2876209" y="477983"/>
                </a:lnTo>
                <a:lnTo>
                  <a:pt x="0" y="477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6999" y="3270018"/>
            <a:ext cx="6156603" cy="4615250"/>
          </a:xfrm>
          <a:custGeom>
            <a:avLst/>
            <a:gdLst/>
            <a:ahLst/>
            <a:cxnLst/>
            <a:rect r="r" b="b" t="t" l="l"/>
            <a:pathLst>
              <a:path h="4615250" w="6156603">
                <a:moveTo>
                  <a:pt x="0" y="0"/>
                </a:moveTo>
                <a:lnTo>
                  <a:pt x="6156603" y="0"/>
                </a:lnTo>
                <a:lnTo>
                  <a:pt x="6156603" y="4615250"/>
                </a:lnTo>
                <a:lnTo>
                  <a:pt x="0" y="4615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" t="-35582" r="-23058" b="-2903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21376" y="1641683"/>
            <a:ext cx="7139317" cy="171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b="true">
                <a:solidFill>
                  <a:srgbClr val="231F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61896" y="8863678"/>
            <a:ext cx="8964207" cy="5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31F20"/>
                </a:solidFill>
                <a:latin typeface="Work Sans"/>
                <a:ea typeface="Work Sans"/>
                <a:cs typeface="Work Sans"/>
                <a:sym typeface="Work Sans"/>
              </a:rPr>
              <a:t>sparkle.kpit.com</a:t>
            </a:r>
          </a:p>
        </p:txBody>
      </p:sp>
      <p:sp>
        <p:nvSpPr>
          <p:cNvPr name="Freeform 7" id="7" descr="A black background with a black square  Description automatically generated with medium confidence"/>
          <p:cNvSpPr/>
          <p:nvPr/>
        </p:nvSpPr>
        <p:spPr>
          <a:xfrm flipH="false" flipV="false" rot="0">
            <a:off x="5512732" y="7749304"/>
            <a:ext cx="6545134" cy="1087704"/>
          </a:xfrm>
          <a:custGeom>
            <a:avLst/>
            <a:gdLst/>
            <a:ahLst/>
            <a:cxnLst/>
            <a:rect r="r" b="b" t="t" l="l"/>
            <a:pathLst>
              <a:path h="1087704" w="6545134">
                <a:moveTo>
                  <a:pt x="0" y="0"/>
                </a:moveTo>
                <a:lnTo>
                  <a:pt x="6545135" y="0"/>
                </a:lnTo>
                <a:lnTo>
                  <a:pt x="6545135" y="1087704"/>
                </a:lnTo>
                <a:lnTo>
                  <a:pt x="0" y="108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5091" y="9390669"/>
            <a:ext cx="2644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DAGaxzDIM_I</dc:identifier>
  <dcterms:modified xsi:type="dcterms:W3CDTF">2011-08-01T06:04:30Z</dcterms:modified>
  <cp:revision>1</cp:revision>
  <dc:title>25002557_TeamSapphire (1).pptx</dc:title>
</cp:coreProperties>
</file>